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58" r:id="rId3"/>
    <p:sldId id="359" r:id="rId4"/>
    <p:sldId id="360" r:id="rId5"/>
    <p:sldId id="580" r:id="rId6"/>
    <p:sldId id="729" r:id="rId7"/>
    <p:sldId id="728" r:id="rId8"/>
    <p:sldId id="731" r:id="rId9"/>
    <p:sldId id="727" r:id="rId10"/>
    <p:sldId id="730" r:id="rId11"/>
    <p:sldId id="732" r:id="rId12"/>
    <p:sldId id="733" r:id="rId13"/>
    <p:sldId id="744" r:id="rId14"/>
    <p:sldId id="742" r:id="rId15"/>
    <p:sldId id="745" r:id="rId16"/>
    <p:sldId id="746" r:id="rId17"/>
    <p:sldId id="743" r:id="rId18"/>
    <p:sldId id="749" r:id="rId19"/>
    <p:sldId id="748" r:id="rId20"/>
    <p:sldId id="747" r:id="rId21"/>
    <p:sldId id="750" r:id="rId22"/>
    <p:sldId id="734" r:id="rId23"/>
    <p:sldId id="737" r:id="rId24"/>
    <p:sldId id="738" r:id="rId25"/>
    <p:sldId id="739" r:id="rId26"/>
    <p:sldId id="736" r:id="rId27"/>
    <p:sldId id="735" r:id="rId28"/>
    <p:sldId id="740" r:id="rId29"/>
    <p:sldId id="741" r:id="rId30"/>
    <p:sldId id="718" r:id="rId31"/>
    <p:sldId id="720" r:id="rId32"/>
    <p:sldId id="721" r:id="rId33"/>
    <p:sldId id="723" r:id="rId34"/>
    <p:sldId id="719" r:id="rId35"/>
    <p:sldId id="715" r:id="rId36"/>
    <p:sldId id="71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171FA-D11C-4F0C-B315-280EEF610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FAB48E-2A87-4BF8-9F46-BFDF8DF0E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64567-2777-4EAF-83F1-0D89453F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E947A-C188-4F91-A2D8-AAB44AF0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43BFB4-55AE-4C96-A495-E96274BE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7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A3564-28D2-4088-8569-BF6F48E5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F66B6E-BCB3-46BF-84DE-639E89097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FA791-25CF-4B99-A7E0-20FBBCD7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91E5A-CC77-46E7-B4B6-36642558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CFB952-69B7-45BD-AD68-BBFA0F5B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38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4506D9-6C1C-419F-B6DF-25F944137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A9AF0-1E2D-44EE-8348-57D7D52BE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CE0F7-CC2D-4A70-91E8-0E4BB572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0AC7A-CD59-4E60-A176-C50E2CD9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43DAD-F89B-46E7-871D-9580A965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AC994-2C9C-4C66-9876-C7C9C5A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E57CE-85B6-4B01-A17B-D8457DD3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B2804-73A8-4D03-98E3-B80515D9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2DC0C2-9F73-4AF1-8E1F-E2784088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BF75F6-73F8-4520-B6B5-BFBBF406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8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48B06-BB0B-4E9F-B59D-2391E2BA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02C10D-039A-44C3-8A89-FED1FE79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ED7AC-78E6-41A7-82D0-5EBC8F8AA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EB2AA-1DF3-4751-969B-C184CC7D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3818E-E543-46D7-AC1E-164C34A4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57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0ACF4-FBDC-43B2-AE0C-9FAD5A65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DE1B7-2AAD-47B6-8EE6-486C149B0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8BCDCE-907C-4CC4-BD14-7878B5D2D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A1A0C-023F-47C9-969A-F9D11B20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F368-A314-4136-BF87-4AA9B5AE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6BDA5-7391-472D-8B49-14AA9F87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6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3CA9-D1A6-47F4-89F2-6CA23BE7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16D93-4618-44E5-A33A-097312E39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A8EA7-68EC-41DC-8152-C5B8A8E5B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41B38B-3573-4703-9CCC-DB0DB8D89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836080-2EEC-4FEA-8D14-2C0953C6F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9D7DF7-99B3-463D-8865-83B453D7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8D77BC-31CB-494A-A651-0574C661F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90E5F-2583-4028-9488-851E7230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26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4827-1069-4687-AAF7-2F489E7F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695A41-074A-4A12-8499-523CE3AE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978FE6-C076-4E6D-934E-D94C01F9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9805D-ECD6-4320-B1CE-E314C272A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423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51E3A0-0E3A-4EA2-A546-DAD64ECB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4E3FE4-44F2-433C-9C79-B45CC7AB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C23DF-6E8F-4B14-A334-33F064F8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32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DA05D-A098-4D11-8EB0-594F7229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AF04A-9983-40B3-BBEB-A28CC3B5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90646B-0647-4A28-95F9-931FA90D9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60AF9-1996-4ECC-9014-92D60CEB5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AC38DF-016C-44AC-A2B3-DE77C32A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8A834B-C510-4E6C-B66D-E3C5A88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BE3C33-401E-4365-848F-A092006E4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C7DAA7-BF82-461E-A609-79EC9C0D0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DDA64C-9C6C-4FF0-A4A2-82C42CD09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E46596-F204-4866-8C30-88F285F3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965012-AE93-47C5-B463-786F818A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45FD82-0BA6-4E4A-B9CB-743DAF3B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52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808E7F-D4F8-416E-943A-270E8FA0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0B96E0-BB14-4041-A408-094861223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094D-1E7F-4416-8519-EBC9B678F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44219-2105-4AA9-95D4-700DB886B9DA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1147F-8EB3-4543-8DBF-0235075FB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584E2-DEDA-41EC-80A7-F63B1F056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2F2B-AAF9-4D1C-8588-6FAE6967AF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58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80D6BF-4BE7-4B95-87F4-1C4559C01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국방 사이버 보안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BF306-A7A3-41EC-91E2-168031C1A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주차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8725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[setup]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</a:t>
            </a:r>
            <a:r>
              <a:rPr lang="en-US" altLang="ko-KR" sz="1000" dirty="0"/>
              <a:t>) </a:t>
            </a:r>
            <a:r>
              <a:rPr lang="ko-KR" altLang="en-US" sz="1000" dirty="0"/>
              <a:t>탐지 항목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공격서버에서 희생자서버로 </a:t>
            </a:r>
            <a:r>
              <a:rPr lang="en-US" altLang="ko-KR" sz="1000" dirty="0"/>
              <a:t>ping of Death </a:t>
            </a:r>
            <a:r>
              <a:rPr lang="ko-KR" altLang="en-US" sz="1000" dirty="0"/>
              <a:t>공격시도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en-US" altLang="ko-KR" sz="1000" dirty="0" err="1"/>
              <a:t>iftop</a:t>
            </a:r>
            <a:r>
              <a:rPr lang="ko-KR" altLang="en-US" sz="1000" dirty="0"/>
              <a:t>명령으로 트래픽 양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희생자서버에서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</a:t>
            </a:r>
            <a:r>
              <a:rPr lang="ko-KR" altLang="en-US" sz="1000" dirty="0"/>
              <a:t>패킷을 분석해보면 패킷이 너무 커서 </a:t>
            </a:r>
            <a:r>
              <a:rPr lang="ko-KR" altLang="en-US" sz="1000" dirty="0" err="1"/>
              <a:t>여러개로</a:t>
            </a:r>
            <a:r>
              <a:rPr lang="ko-KR" altLang="en-US" sz="1000" dirty="0"/>
              <a:t> 분할된 것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Request </a:t>
            </a:r>
            <a:r>
              <a:rPr lang="ko-KR" altLang="en-US" sz="1000" dirty="0"/>
              <a:t>패킷 분석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</a:t>
            </a:r>
            <a:r>
              <a:rPr lang="en-US" altLang="ko-KR" sz="1000" dirty="0"/>
              <a:t>- ICMP </a:t>
            </a:r>
            <a:r>
              <a:rPr lang="ko-KR" altLang="en-US" sz="1000" dirty="0"/>
              <a:t>헤더 분석 후 페이로드 크기 값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 </a:t>
            </a:r>
            <a:r>
              <a:rPr lang="en-US" altLang="ko-KR" sz="1000" dirty="0"/>
              <a:t>( TX : </a:t>
            </a:r>
            <a:r>
              <a:rPr lang="ko-KR" altLang="en-US" sz="1000" dirty="0"/>
              <a:t>전송 </a:t>
            </a:r>
            <a:r>
              <a:rPr lang="en-US" altLang="ko-KR" sz="1000" dirty="0"/>
              <a:t>/ RX : </a:t>
            </a:r>
            <a:r>
              <a:rPr lang="ko-KR" altLang="en-US" sz="1000" dirty="0"/>
              <a:t>수신 </a:t>
            </a:r>
            <a:r>
              <a:rPr lang="en-US" altLang="ko-KR" sz="1000" dirty="0"/>
              <a:t>/ TOTAL : </a:t>
            </a:r>
            <a:r>
              <a:rPr lang="ko-KR" altLang="en-US" sz="1000" dirty="0"/>
              <a:t>전체 </a:t>
            </a:r>
            <a:r>
              <a:rPr lang="en-US" altLang="ko-KR" sz="1000" dirty="0"/>
              <a:t>/ </a:t>
            </a:r>
            <a:r>
              <a:rPr lang="en-US" altLang="ko-KR" sz="1000" dirty="0" err="1"/>
              <a:t>cumm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iftop</a:t>
            </a:r>
            <a:r>
              <a:rPr lang="en-US" altLang="ko-KR" sz="1000" dirty="0"/>
              <a:t> </a:t>
            </a:r>
            <a:r>
              <a:rPr lang="ko-KR" altLang="en-US" sz="1000" dirty="0"/>
              <a:t>실행 후 현재까지의 총 데이터 양 </a:t>
            </a:r>
            <a:r>
              <a:rPr lang="en-US" altLang="ko-KR" sz="1000" dirty="0"/>
              <a:t>/ peak : </a:t>
            </a:r>
            <a:r>
              <a:rPr lang="ko-KR" altLang="en-US" sz="1000" dirty="0"/>
              <a:t>피크시의 데이터 </a:t>
            </a:r>
            <a:r>
              <a:rPr lang="en-US" altLang="ko-KR" sz="1000" dirty="0"/>
              <a:t>/ rates : </a:t>
            </a:r>
            <a:r>
              <a:rPr lang="ko-KR" altLang="en-US" sz="1000" dirty="0"/>
              <a:t>각각 </a:t>
            </a:r>
            <a:r>
              <a:rPr lang="en-US" altLang="ko-KR" sz="1000" dirty="0"/>
              <a:t>2</a:t>
            </a:r>
            <a:r>
              <a:rPr lang="ko-KR" altLang="en-US" sz="1000" dirty="0"/>
              <a:t>초</a:t>
            </a:r>
            <a:r>
              <a:rPr lang="en-US" altLang="ko-KR" sz="1000" dirty="0"/>
              <a:t>, 4</a:t>
            </a:r>
            <a:r>
              <a:rPr lang="ko-KR" altLang="en-US" sz="1000" dirty="0"/>
              <a:t>초</a:t>
            </a:r>
            <a:r>
              <a:rPr lang="en-US" altLang="ko-KR" sz="1000" dirty="0"/>
              <a:t>, 10</a:t>
            </a:r>
            <a:r>
              <a:rPr lang="ko-KR" altLang="en-US" sz="1000" dirty="0"/>
              <a:t>초의 평균흐름 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3" name="_x247860040">
            <a:extLst>
              <a:ext uri="{FF2B5EF4-FFF2-40B4-BE49-F238E27FC236}">
                <a16:creationId xmlns:a16="http://schemas.microsoft.com/office/drawing/2014/main" id="{A40277F5-C572-4F58-BE6E-FEC242BB5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1520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822884C2-FCB7-47B3-9010-2F92A756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8195" name="_x247862040">
            <a:extLst>
              <a:ext uri="{FF2B5EF4-FFF2-40B4-BE49-F238E27FC236}">
                <a16:creationId xmlns:a16="http://schemas.microsoft.com/office/drawing/2014/main" id="{C3A32AC6-4452-49F0-9A6E-7C4AA6CC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036" y="896112"/>
            <a:ext cx="20034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47863320">
            <a:extLst>
              <a:ext uri="{FF2B5EF4-FFF2-40B4-BE49-F238E27FC236}">
                <a16:creationId xmlns:a16="http://schemas.microsoft.com/office/drawing/2014/main" id="{14467215-CB03-4782-97E3-9A1EB557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1207008"/>
            <a:ext cx="5400675" cy="305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06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en-US" altLang="ko-KR" sz="1000" dirty="0" err="1"/>
              <a:t>wireshark</a:t>
            </a:r>
            <a:r>
              <a:rPr lang="ko-KR" altLang="en-US" sz="1000" dirty="0"/>
              <a:t>로 </a:t>
            </a:r>
            <a:r>
              <a:rPr lang="en-US" altLang="ko-KR" sz="1000" dirty="0" err="1"/>
              <a:t>icmp</a:t>
            </a:r>
            <a:r>
              <a:rPr lang="en-US" altLang="ko-KR" sz="1000" dirty="0"/>
              <a:t> </a:t>
            </a:r>
            <a:r>
              <a:rPr lang="ko-KR" altLang="en-US" sz="1000" dirty="0"/>
              <a:t>패킷이 </a:t>
            </a:r>
            <a:r>
              <a:rPr lang="en-US" altLang="ko-KR" sz="1000" dirty="0"/>
              <a:t>ipv4 </a:t>
            </a:r>
            <a:r>
              <a:rPr lang="ko-KR" altLang="en-US" sz="1000" dirty="0"/>
              <a:t>패킷으로 쪼개져 들어오는 것을 확인 후 </a:t>
            </a:r>
            <a:r>
              <a:rPr lang="en-US" altLang="ko-KR" sz="1000" dirty="0"/>
              <a:t>ICMP </a:t>
            </a:r>
            <a:r>
              <a:rPr lang="ko-KR" altLang="en-US" sz="1000" dirty="0"/>
              <a:t>패킷에서 </a:t>
            </a:r>
            <a:r>
              <a:rPr lang="en-US" altLang="ko-KR" sz="1000" dirty="0"/>
              <a:t>Reassembled </a:t>
            </a:r>
            <a:r>
              <a:rPr lang="ko-KR" altLang="en-US" sz="1000" dirty="0"/>
              <a:t>패킷의 </a:t>
            </a:r>
            <a:r>
              <a:rPr lang="en-US" altLang="ko-KR" sz="1000" dirty="0"/>
              <a:t>data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rsyslog</a:t>
            </a:r>
            <a:r>
              <a:rPr lang="en-US" altLang="ko-KR" sz="1000" dirty="0"/>
              <a:t> restart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 4)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sysconfig</a:t>
            </a:r>
            <a:r>
              <a:rPr lang="en-US" altLang="ko-KR" sz="1000" dirty="0"/>
              <a:t>/iptables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iptables </a:t>
            </a:r>
            <a:r>
              <a:rPr lang="ko-KR" altLang="en-US" sz="1000" dirty="0"/>
              <a:t>수정한 값을 적용하기 위해 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iptables restart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7" name="_x247861160">
            <a:extLst>
              <a:ext uri="{FF2B5EF4-FFF2-40B4-BE49-F238E27FC236}">
                <a16:creationId xmlns:a16="http://schemas.microsoft.com/office/drawing/2014/main" id="{B4A30B93-8357-4639-9D22-964A379A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926592"/>
            <a:ext cx="54006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247863080">
            <a:extLst>
              <a:ext uri="{FF2B5EF4-FFF2-40B4-BE49-F238E27FC236}">
                <a16:creationId xmlns:a16="http://schemas.microsoft.com/office/drawing/2014/main" id="{3FAF6D21-0ED9-4F74-B7FB-B448FE8B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8" y="5202426"/>
            <a:ext cx="5295900" cy="44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_x247863080">
            <a:extLst>
              <a:ext uri="{FF2B5EF4-FFF2-40B4-BE49-F238E27FC236}">
                <a16:creationId xmlns:a16="http://schemas.microsoft.com/office/drawing/2014/main" id="{6642B922-BA29-46C1-B6B0-D6A5B52A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926592"/>
            <a:ext cx="5400675" cy="36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_x247862600">
            <a:extLst>
              <a:ext uri="{FF2B5EF4-FFF2-40B4-BE49-F238E27FC236}">
                <a16:creationId xmlns:a16="http://schemas.microsoft.com/office/drawing/2014/main" id="{1DC26899-603C-4414-A161-2D1F5F825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74" y="5180201"/>
            <a:ext cx="5326063" cy="3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405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36909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6) tail -f /var/log/message </a:t>
            </a:r>
            <a:r>
              <a:rPr lang="ko-KR" altLang="en-US" sz="1000"/>
              <a:t>명령으로 실시간으로 </a:t>
            </a:r>
            <a:r>
              <a:rPr lang="en-US" altLang="ko-KR" sz="1000"/>
              <a:t>DROP </a:t>
            </a:r>
            <a:r>
              <a:rPr lang="ko-KR" altLang="en-US" sz="1000"/>
              <a:t>되는 로그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1" y="4248284"/>
            <a:ext cx="5616792" cy="220960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1" name="_x247862680">
            <a:extLst>
              <a:ext uri="{FF2B5EF4-FFF2-40B4-BE49-F238E27FC236}">
                <a16:creationId xmlns:a16="http://schemas.microsoft.com/office/drawing/2014/main" id="{DABD08CA-E4CF-4213-AC0C-80AE18A3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_x247862680">
            <a:extLst>
              <a:ext uri="{FF2B5EF4-FFF2-40B4-BE49-F238E27FC236}">
                <a16:creationId xmlns:a16="http://schemas.microsoft.com/office/drawing/2014/main" id="{99397CCC-E732-4B75-AAAA-C1D6A16E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0" y="4645152"/>
            <a:ext cx="3260725" cy="39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9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3995"/>
            <a:ext cx="7620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80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BAD8057E-801F-454D-A530-487AB48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20" y="1690688"/>
            <a:ext cx="4955337" cy="48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컴퓨터 네트워크 39장 - 도메인 네임 스페이스(Domain Name Space) -">
            <a:extLst>
              <a:ext uri="{FF2B5EF4-FFF2-40B4-BE49-F238E27FC236}">
                <a16:creationId xmlns:a16="http://schemas.microsoft.com/office/drawing/2014/main" id="{3AAD7A59-7C0F-45EF-A52D-0320F360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492" y="1603603"/>
            <a:ext cx="2133600" cy="4581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6D7BF03-1954-41FB-BC68-333CB91F4D04}"/>
              </a:ext>
            </a:extLst>
          </p:cNvPr>
          <p:cNvCxnSpPr>
            <a:cxnSpLocks/>
          </p:cNvCxnSpPr>
          <p:nvPr/>
        </p:nvCxnSpPr>
        <p:spPr>
          <a:xfrm flipV="1">
            <a:off x="3494314" y="5641521"/>
            <a:ext cx="4661807" cy="3184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360F30F-233E-4C66-A2E9-1DC5DAF274B6}"/>
              </a:ext>
            </a:extLst>
          </p:cNvPr>
          <p:cNvSpPr txBox="1"/>
          <p:nvPr/>
        </p:nvSpPr>
        <p:spPr>
          <a:xfrm>
            <a:off x="10665277" y="5431393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4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E78D56-A556-40ED-94A9-8E6AF5628F97}"/>
              </a:ext>
            </a:extLst>
          </p:cNvPr>
          <p:cNvSpPr txBox="1"/>
          <p:nvPr/>
        </p:nvSpPr>
        <p:spPr>
          <a:xfrm>
            <a:off x="10646226" y="2400737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1</a:t>
            </a:r>
          </a:p>
          <a:p>
            <a:r>
              <a:rPr lang="en-US" altLang="ko-KR" dirty="0"/>
              <a:t>=TLD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56B1B1-97A5-4074-8369-8F55114373D0}"/>
              </a:ext>
            </a:extLst>
          </p:cNvPr>
          <p:cNvSpPr txBox="1"/>
          <p:nvPr/>
        </p:nvSpPr>
        <p:spPr>
          <a:xfrm>
            <a:off x="10646226" y="3342939"/>
            <a:ext cx="86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2</a:t>
            </a:r>
          </a:p>
          <a:p>
            <a:r>
              <a:rPr lang="en-US" altLang="ko-KR" dirty="0"/>
              <a:t>=SLD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B9C85E-2B90-4EEF-9394-E6A07A429C86}"/>
              </a:ext>
            </a:extLst>
          </p:cNvPr>
          <p:cNvSpPr txBox="1"/>
          <p:nvPr/>
        </p:nvSpPr>
        <p:spPr>
          <a:xfrm>
            <a:off x="10646227" y="4403449"/>
            <a:ext cx="86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53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32" name="Picture 12" descr="반복적 질의 2단계">
            <a:extLst>
              <a:ext uri="{FF2B5EF4-FFF2-40B4-BE49-F238E27FC236}">
                <a16:creationId xmlns:a16="http://schemas.microsoft.com/office/drawing/2014/main" id="{DAD7032C-1F53-41D9-8AE1-9E441134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1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41FED53-C3A7-4ACA-B94B-70E1138E158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837714" y="3780064"/>
            <a:ext cx="816429" cy="3265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315E3D-1D4F-4C71-93C2-A47D7EFD3D3B}"/>
              </a:ext>
            </a:extLst>
          </p:cNvPr>
          <p:cNvSpPr/>
          <p:nvPr/>
        </p:nvSpPr>
        <p:spPr>
          <a:xfrm>
            <a:off x="7519307" y="3665764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DNS - 여러분이 google.com을 칠 때 - 웹 부트캠퍼를 위한 컴퓨터 과학">
            <a:extLst>
              <a:ext uri="{FF2B5EF4-FFF2-40B4-BE49-F238E27FC236}">
                <a16:creationId xmlns:a16="http://schemas.microsoft.com/office/drawing/2014/main" id="{DAAADBC9-C6B3-446A-A5DD-BD786026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0250"/>
            <a:ext cx="7597443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13132D2-2E2B-417B-AFD8-B676EE51923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862207" y="4212771"/>
            <a:ext cx="767443" cy="11593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9A8404-3F1E-449B-8198-C73D4CF6F2DE}"/>
              </a:ext>
            </a:extLst>
          </p:cNvPr>
          <p:cNvSpPr/>
          <p:nvPr/>
        </p:nvSpPr>
        <p:spPr>
          <a:xfrm>
            <a:off x="7543800" y="4098471"/>
            <a:ext cx="318407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72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반복적 질의 4단계">
            <a:extLst>
              <a:ext uri="{FF2B5EF4-FFF2-40B4-BE49-F238E27FC236}">
                <a16:creationId xmlns:a16="http://schemas.microsoft.com/office/drawing/2014/main" id="{89F58ABF-06D0-48AA-AD87-E7439668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77" y="2008413"/>
            <a:ext cx="7567294" cy="3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재귀 쿼리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5D36D2-9494-4109-B0F8-75A9BCB82EF5}"/>
              </a:ext>
            </a:extLst>
          </p:cNvPr>
          <p:cNvSpPr txBox="1"/>
          <p:nvPr/>
        </p:nvSpPr>
        <p:spPr>
          <a:xfrm>
            <a:off x="1836571" y="5760534"/>
            <a:ext cx="8238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서버는 재귀적 질의와 반복적 질의 두가지의 시스템이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예시는 </a:t>
            </a:r>
            <a:r>
              <a:rPr lang="ko-KR" altLang="en-US" dirty="0">
                <a:solidFill>
                  <a:srgbClr val="FF0000"/>
                </a:solidFill>
              </a:rPr>
              <a:t>재귀적 질의 </a:t>
            </a:r>
            <a:r>
              <a:rPr lang="ko-KR" altLang="en-US" dirty="0"/>
              <a:t>시스템 이다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87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8264202-C8A2-4E1E-BEB8-2ABF18355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235" y="1764674"/>
            <a:ext cx="7688993" cy="3328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CF69EE-3687-4A7C-859E-B4395462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240" y="5033283"/>
            <a:ext cx="7677150" cy="1085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CABF6F-B4BF-45D9-948C-4B9E6B2D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40" y="6048623"/>
            <a:ext cx="74580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8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쿼리의 타입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06A686F-8AAA-433A-910E-08D55BE4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21" y="2017350"/>
            <a:ext cx="4791075" cy="3362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2509E1-0514-4519-93EE-036E3E468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277" y="2036400"/>
            <a:ext cx="54006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9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</a:t>
            </a:r>
            <a:r>
              <a:rPr lang="en-US" altLang="ko-KR" sz="2000" b="1">
                <a:solidFill>
                  <a:schemeClr val="bg1">
                    <a:lumMod val="65000"/>
                  </a:schemeClr>
                </a:solidFill>
              </a:rPr>
              <a:t>/Net</a:t>
            </a: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/1</a:t>
            </a:r>
            <a:br>
              <a:rPr lang="en-US" altLang="ko-KR" dirty="0"/>
            </a:br>
            <a:r>
              <a:rPr lang="en-US" altLang="ko-KR" dirty="0"/>
              <a:t> 1. NIS(+) </a:t>
            </a:r>
            <a:r>
              <a:rPr lang="ko-KR" altLang="en-US" dirty="0"/>
              <a:t>서비스 제한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NIS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(Network Information Service)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라고 불리는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RPC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서비스로서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portmap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다른 관련 서비스들과 함께 사용되어 동일한 도메인에 위치한 컴퓨터에 사용자명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암호와 다른 기밀 정보를 배포하는 기능을 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이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서비스는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/etc/ypserv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securenets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파일이 공백으로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비어있거나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 않는 경우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NIS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모든 네트워크를 청취하기 때문에 보안에 취약합니다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귀하는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10.10.1.0~127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범위안의 네트워크에서만 수용 할 수 </a:t>
            </a:r>
            <a:r>
              <a:rPr lang="ko-KR" altLang="en-US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있도록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/etc/ypserv</a:t>
            </a:r>
            <a:r>
              <a:rPr lang="en-US" altLang="ko-KR" sz="1000" kern="0" spc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securenets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수정하시오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  <a:p>
            <a:pPr>
              <a:lnSpc>
                <a:spcPct val="140000"/>
              </a:lnSpc>
            </a:pPr>
            <a:endParaRPr lang="en-US" altLang="ko-KR" sz="10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1) 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etc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ypserv.securenets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ypserv.securenets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파일이 공백으로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비어있거나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파일이 존재하지 않는 경우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NIS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모든 네트워크를 청취한다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ypserv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적절한 네트워크에서 들어오는 요청만 응답하도록 넷마스크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쌍을 입력해줘야 한다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3)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NIS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계정 </a:t>
            </a: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root / </a:t>
            </a:r>
            <a:r>
              <a:rPr lang="en-US" altLang="ko-KR" sz="10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toor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NIS, NIS+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제한 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(Kali Linux / 10.10.1.166)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</a:t>
            </a:r>
            <a:r>
              <a:rPr lang="ko-KR" altLang="en-US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Linux </a:t>
            </a:r>
            <a:r>
              <a:rPr lang="en-US" altLang="ko-KR" sz="1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(CentOS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6.5 / 10.10.1.133)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7174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204357"/>
            <a:ext cx="5821587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를 이용한 트래픽 증폭 공격이다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출발지 </a:t>
            </a:r>
            <a:r>
              <a:rPr lang="en-US" altLang="ko-KR" dirty="0">
                <a:solidFill>
                  <a:srgbClr val="FF0000"/>
                </a:solidFill>
              </a:rPr>
              <a:t>IP </a:t>
            </a:r>
            <a:r>
              <a:rPr lang="ko-KR" altLang="en-US" dirty="0">
                <a:solidFill>
                  <a:srgbClr val="FF0000"/>
                </a:solidFill>
              </a:rPr>
              <a:t>변조를 </a:t>
            </a:r>
            <a:r>
              <a:rPr lang="ko-KR" altLang="en-US" dirty="0"/>
              <a:t>통해 공격지로 </a:t>
            </a:r>
            <a:r>
              <a:rPr lang="en-US" altLang="ko-KR" dirty="0"/>
              <a:t>response data </a:t>
            </a:r>
            <a:r>
              <a:rPr lang="ko-KR" altLang="en-US" dirty="0"/>
              <a:t> 트래픽을 향하게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질의에 대한 </a:t>
            </a:r>
            <a:r>
              <a:rPr lang="ko-KR" altLang="en-US" dirty="0">
                <a:solidFill>
                  <a:srgbClr val="FF0000"/>
                </a:solidFill>
              </a:rPr>
              <a:t>인증 절차가 없기 </a:t>
            </a:r>
            <a:r>
              <a:rPr lang="ko-KR" altLang="en-US" dirty="0"/>
              <a:t>때문에 변조가 가능하다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마치 거울에 반사 </a:t>
            </a:r>
            <a:r>
              <a:rPr lang="ko-KR" altLang="en-US" dirty="0" err="1"/>
              <a:t>하듯이</a:t>
            </a:r>
            <a:r>
              <a:rPr lang="ko-KR" altLang="en-US" dirty="0"/>
              <a:t> 공격 하는 </a:t>
            </a:r>
            <a:r>
              <a:rPr lang="en-US" altLang="ko-KR" dirty="0"/>
              <a:t>DRDOS 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 과정에서 </a:t>
            </a:r>
            <a:r>
              <a:rPr lang="en-US" altLang="ko-KR" dirty="0">
                <a:solidFill>
                  <a:srgbClr val="FF0000"/>
                </a:solidFill>
              </a:rPr>
              <a:t>ANY</a:t>
            </a:r>
            <a:r>
              <a:rPr lang="en-US" altLang="ko-KR" dirty="0"/>
              <a:t> </a:t>
            </a:r>
            <a:r>
              <a:rPr lang="ko-KR" altLang="en-US" dirty="0"/>
              <a:t>타입의 쿼리를 이용하여 트래픽이 증폭 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공격자 입장에서</a:t>
            </a:r>
            <a:r>
              <a:rPr lang="en-US" altLang="ko-KR" dirty="0"/>
              <a:t>, Open DNS </a:t>
            </a:r>
            <a:r>
              <a:rPr lang="ko-KR" altLang="en-US" dirty="0"/>
              <a:t>가 모두 좀비 피씨인 셈으로</a:t>
            </a:r>
            <a:r>
              <a:rPr lang="en-US" altLang="ko-KR" dirty="0"/>
              <a:t>, </a:t>
            </a:r>
            <a:r>
              <a:rPr lang="ko-KR" altLang="en-US" dirty="0"/>
              <a:t>효율적인 공격이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2031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60E50-7DA3-41F4-B92E-B8A0C30C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/Theory/T32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DNS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증폭 공격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(DNS Amplification)</a:t>
            </a:r>
            <a:endParaRPr lang="ko-KR" altLang="en-US" dirty="0"/>
          </a:p>
        </p:txBody>
      </p:sp>
      <p:sp>
        <p:nvSpPr>
          <p:cNvPr id="7" name="화살표: 오른쪽 6">
            <a:hlinkClick r:id="" action="ppaction://noaction"/>
            <a:extLst>
              <a:ext uri="{FF2B5EF4-FFF2-40B4-BE49-F238E27FC236}">
                <a16:creationId xmlns:a16="http://schemas.microsoft.com/office/drawing/2014/main" id="{AC876A3B-2146-4C09-A591-885C34BCB344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CD5C6C-58D3-48F4-93FF-AAD76C081B5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17396D8-C5C9-4505-A138-9C88EFABF131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78D2CE-9C66-4E88-A6BD-91A464787728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7BA49A6F-D13C-4656-A3EE-35EEE50A35D5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97C31125-175B-41E5-8957-CB9F98BC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2269671"/>
            <a:ext cx="4751547" cy="326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374DDD-7E51-4429-84D0-B1ED0D28412F}"/>
              </a:ext>
            </a:extLst>
          </p:cNvPr>
          <p:cNvSpPr txBox="1"/>
          <p:nvPr/>
        </p:nvSpPr>
        <p:spPr>
          <a:xfrm>
            <a:off x="5772150" y="2029898"/>
            <a:ext cx="5821587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방어방법은 다양하다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DNS </a:t>
            </a:r>
            <a:r>
              <a:rPr lang="ko-KR" altLang="en-US" dirty="0"/>
              <a:t>서버에서 재귀를 할 수 없도록 설정한다 </a:t>
            </a:r>
            <a:r>
              <a:rPr lang="en-US" altLang="ko-KR" dirty="0"/>
              <a:t>(</a:t>
            </a:r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도메인 정보가 없는 질의에 대해 응답을 못 할 수도 있다</a:t>
            </a:r>
            <a:r>
              <a:rPr lang="en-US" altLang="ko-KR" dirty="0"/>
              <a:t>. -&gt; 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resolve.conf</a:t>
            </a:r>
            <a:r>
              <a:rPr lang="en-US" altLang="ko-KR" dirty="0"/>
              <a:t> </a:t>
            </a:r>
            <a:r>
              <a:rPr lang="ko-KR" altLang="en-US" dirty="0"/>
              <a:t>파일에 외부 </a:t>
            </a:r>
            <a:r>
              <a:rPr lang="en-US" altLang="ko-KR" dirty="0"/>
              <a:t>DNS </a:t>
            </a:r>
            <a:r>
              <a:rPr lang="ko-KR" altLang="en-US" dirty="0"/>
              <a:t>등록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ANY </a:t>
            </a:r>
            <a:r>
              <a:rPr lang="ko-KR" altLang="en-US" dirty="0"/>
              <a:t>쿼리를 못하게 설정한다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IP</a:t>
            </a:r>
            <a:r>
              <a:rPr lang="ko-KR" altLang="en-US" dirty="0"/>
              <a:t> 변조 필터링 </a:t>
            </a:r>
            <a:r>
              <a:rPr lang="en-US" altLang="ko-KR" dirty="0"/>
              <a:t>(syn-cookie mechanism) </a:t>
            </a:r>
            <a:r>
              <a:rPr lang="ko-KR" altLang="en-US" dirty="0"/>
              <a:t>보안장비를 배치한다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방화벽 설정을 통해 특정 </a:t>
            </a:r>
            <a:r>
              <a:rPr lang="en-US" altLang="ko-KR" dirty="0"/>
              <a:t>byte </a:t>
            </a:r>
            <a:r>
              <a:rPr lang="ko-KR" altLang="en-US" dirty="0"/>
              <a:t>이상의 </a:t>
            </a:r>
            <a:r>
              <a:rPr lang="en-US" altLang="ko-KR" dirty="0"/>
              <a:t>DNS </a:t>
            </a:r>
            <a:r>
              <a:rPr lang="ko-KR" altLang="en-US" dirty="0"/>
              <a:t>응답을 차단한다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 초마다</a:t>
            </a:r>
            <a:r>
              <a:rPr lang="en-US" altLang="ko-KR" dirty="0"/>
              <a:t> </a:t>
            </a:r>
            <a:r>
              <a:rPr lang="ko-KR" altLang="en-US" dirty="0"/>
              <a:t>쿼리의 제한을 둔다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내부 사용자의 주소만 재귀 쿼리를 허용한다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4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공격이 가능한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발견하였다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이용하여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도메인은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example.com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217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대상 </a:t>
            </a:r>
            <a:r>
              <a:rPr lang="en-US" altLang="ko-KR" sz="1000" dirty="0"/>
              <a:t>DNS </a:t>
            </a:r>
            <a:r>
              <a:rPr lang="ko-KR" altLang="en-US" sz="1000" dirty="0"/>
              <a:t>서버 테스트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dig @10.10.1.101 example.com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dig : DNS </a:t>
            </a:r>
            <a:r>
              <a:rPr lang="ko-KR" altLang="en-US" sz="1000" dirty="0"/>
              <a:t>서버에 질의</a:t>
            </a:r>
            <a:r>
              <a:rPr lang="en-US" altLang="ko-KR" sz="1000" dirty="0"/>
              <a:t>/</a:t>
            </a:r>
            <a:r>
              <a:rPr lang="ko-KR" altLang="en-US" sz="1000" dirty="0"/>
              <a:t>응답에 활용하는 </a:t>
            </a:r>
            <a:r>
              <a:rPr lang="en-US" altLang="ko-KR" sz="1000" dirty="0"/>
              <a:t>Command-line </a:t>
            </a:r>
            <a:r>
              <a:rPr lang="ko-KR" altLang="en-US" sz="1000" dirty="0"/>
              <a:t>툴로서 도메인 분석 등에 활용 되고 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증폭 지수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python /root/Saddam.py benchmark –d </a:t>
            </a:r>
            <a:r>
              <a:rPr lang="en-US" altLang="ko-KR" sz="1000" dirty="0" err="1"/>
              <a:t>dns.txt:example.com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11</a:t>
            </a:r>
            <a:r>
              <a:rPr lang="ko-KR" altLang="en-US" sz="1000" dirty="0"/>
              <a:t>배 증폭 가능함을 확인</a:t>
            </a: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3) </a:t>
            </a:r>
            <a:r>
              <a:rPr lang="ko-KR" altLang="en-US" sz="1000" dirty="0"/>
              <a:t>공격 효과 확인을 위해 공격 대상 호스트</a:t>
            </a:r>
            <a:r>
              <a:rPr lang="en-US" altLang="ko-KR" sz="1000" dirty="0"/>
              <a:t>(10.10.1.1)</a:t>
            </a:r>
            <a:r>
              <a:rPr lang="ko-KR" altLang="en-US" sz="1000" dirty="0"/>
              <a:t>에 </a:t>
            </a:r>
            <a:r>
              <a:rPr lang="en-US" altLang="ko-KR" sz="1000" dirty="0"/>
              <a:t>ICMP </a:t>
            </a:r>
            <a:r>
              <a:rPr lang="ko-KR" altLang="en-US" sz="1000" dirty="0"/>
              <a:t>메시지 전송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">
            <a:extLst>
              <a:ext uri="{FF2B5EF4-FFF2-40B4-BE49-F238E27FC236}">
                <a16:creationId xmlns:a16="http://schemas.microsoft.com/office/drawing/2014/main" id="{1CDD7370-2AB2-4B53-B728-657DF13B3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1405466"/>
            <a:ext cx="5400040" cy="331774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E8D526DA-061F-4F54-A958-6AE5D137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940102"/>
            <a:ext cx="5400040" cy="19356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0588D4-007E-41FA-BB9B-8B4E11F1F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2" y="3683301"/>
            <a:ext cx="5400040" cy="785368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4313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4) DNS </a:t>
            </a:r>
            <a:r>
              <a:rPr lang="ko-KR" altLang="en-US" sz="1000" dirty="0"/>
              <a:t>증폭 공격 수행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5) ICMP </a:t>
            </a:r>
            <a:r>
              <a:rPr lang="ko-KR" altLang="en-US" sz="1000" dirty="0"/>
              <a:t>응답이 지연됨을 확인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6) Ctrl + C</a:t>
            </a:r>
            <a:r>
              <a:rPr lang="ko-KR" altLang="en-US" sz="1000" dirty="0"/>
              <a:t>로 공격 중지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7) ICMP </a:t>
            </a:r>
            <a:r>
              <a:rPr lang="ko-KR" altLang="en-US" sz="1000" dirty="0"/>
              <a:t>응답 시간이 정상으로 복구됨을 확인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084362D9-AA37-45BA-85EB-5B28E381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5904"/>
            <a:ext cx="5400040" cy="165455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80CDA9C7-D213-4BF4-A5B0-3E1F7E79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2775808"/>
            <a:ext cx="5400040" cy="3307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D382A9-BCB0-4FAD-90DC-3E573B44E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715904"/>
            <a:ext cx="5400040" cy="1909191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110515D-8934-4EBD-9D2A-A518F8E04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3206468"/>
            <a:ext cx="5400040" cy="267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12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563336-34FC-48F0-BDB5-EB9B3E13B470}"/>
              </a:ext>
            </a:extLst>
          </p:cNvPr>
          <p:cNvSpPr txBox="1">
            <a:spLocks/>
          </p:cNvSpPr>
          <p:nvPr/>
        </p:nvSpPr>
        <p:spPr>
          <a:xfrm>
            <a:off x="392121" y="369000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A7E6A2DB-FD5C-4AA2-A494-F01D7EEA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28" y="989088"/>
            <a:ext cx="3985260" cy="479425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2965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/Training/Unit/Net/14</a:t>
            </a:r>
            <a:br>
              <a:rPr lang="en-US" altLang="ko-KR" dirty="0"/>
            </a:br>
            <a:r>
              <a:rPr lang="en-US" altLang="ko-KR" dirty="0"/>
              <a:t> 14. DDOS</a:t>
            </a:r>
            <a:r>
              <a:rPr lang="ko-KR" altLang="en-US" dirty="0"/>
              <a:t> </a:t>
            </a:r>
            <a:r>
              <a:rPr lang="en-US" altLang="ko-KR" dirty="0"/>
              <a:t>– DNS Amplification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일부 사용자들이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증폭 공격을 받는 중으로 보고되었다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Bind 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서버 설정을 통해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분당 요청할 수 있는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쿼리의 수를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제한하시오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- DNS Amplification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DNS Victim(CentOS 6.4 / 10.10.1.101) + DDWRT(10.10.1.1)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3B0801D1-9391-4CD4-B7B8-6A264D1A2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41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 1) wireshark </a:t>
            </a:r>
            <a:r>
              <a:rPr lang="ko-KR" altLang="en-US" sz="1000"/>
              <a:t>실행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2)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7">
            <a:extLst>
              <a:ext uri="{FF2B5EF4-FFF2-40B4-BE49-F238E27FC236}">
                <a16:creationId xmlns:a16="http://schemas.microsoft.com/office/drawing/2014/main" id="{249B49EA-BD74-477E-BE2D-B290D96B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11502"/>
            <a:ext cx="5400040" cy="364388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FC1C7637-0B41-4FAA-A8F7-F2A144EC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2" y="711502"/>
            <a:ext cx="5400040" cy="3774059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53451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r>
              <a:rPr lang="en-US" altLang="ko-KR" sz="1000" dirty="0"/>
              <a:t> </a:t>
            </a:r>
            <a:r>
              <a:rPr lang="ko-KR" altLang="en-US" sz="1000" dirty="0"/>
              <a:t>파일 수정 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named.conf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named </a:t>
            </a:r>
            <a:r>
              <a:rPr lang="ko-KR" altLang="en-US" sz="1000" dirty="0"/>
              <a:t>서비스 재시작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pkill</a:t>
            </a:r>
            <a:r>
              <a:rPr lang="en-US" altLang="ko-KR" sz="1000" dirty="0"/>
              <a:t>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/local/</a:t>
            </a:r>
            <a:r>
              <a:rPr lang="en-US" altLang="ko-KR" sz="1000" dirty="0" err="1"/>
              <a:t>sbin</a:t>
            </a:r>
            <a:r>
              <a:rPr lang="en-US" altLang="ko-KR" sz="1000" dirty="0"/>
              <a:t>/named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ps</a:t>
            </a:r>
            <a:r>
              <a:rPr lang="en-US" altLang="ko-KR" sz="1000" dirty="0"/>
              <a:t> –</a:t>
            </a:r>
            <a:r>
              <a:rPr lang="en-US" altLang="ko-KR" sz="1000" dirty="0" err="1"/>
              <a:t>ef</a:t>
            </a:r>
            <a:r>
              <a:rPr lang="en-US" altLang="ko-KR" sz="1000" dirty="0"/>
              <a:t> | grep named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1">
            <a:extLst>
              <a:ext uri="{FF2B5EF4-FFF2-40B4-BE49-F238E27FC236}">
                <a16:creationId xmlns:a16="http://schemas.microsoft.com/office/drawing/2014/main" id="{304715AE-F2D4-41B7-862C-8CAB3028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899280"/>
            <a:ext cx="5400040" cy="304685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689F28BD-F87C-43A6-9DAA-0E83A08F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64" y="531887"/>
            <a:ext cx="5400040" cy="29613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349896-23EB-465B-9AA6-7B5A35EBDB2C}"/>
              </a:ext>
            </a:extLst>
          </p:cNvPr>
          <p:cNvSpPr/>
          <p:nvPr/>
        </p:nvSpPr>
        <p:spPr>
          <a:xfrm>
            <a:off x="6694714" y="2816679"/>
            <a:ext cx="2506436" cy="481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5">
            <a:extLst>
              <a:ext uri="{FF2B5EF4-FFF2-40B4-BE49-F238E27FC236}">
                <a16:creationId xmlns:a16="http://schemas.microsoft.com/office/drawing/2014/main" id="{CCDFBB7A-FEBD-41D1-A96D-BA74B152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464" y="4973259"/>
            <a:ext cx="5400040" cy="56108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27">
            <a:extLst>
              <a:ext uri="{FF2B5EF4-FFF2-40B4-BE49-F238E27FC236}">
                <a16:creationId xmlns:a16="http://schemas.microsoft.com/office/drawing/2014/main" id="{9ADDB49C-CF5A-4270-9020-7A4668FCB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5601572"/>
            <a:ext cx="5400040" cy="66141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116887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000"/>
              <a:t> </a:t>
            </a:r>
            <a:r>
              <a:rPr lang="en-US" altLang="ko-KR" sz="1000"/>
              <a:t>5) wireshark</a:t>
            </a:r>
            <a:r>
              <a:rPr lang="ko-KR" altLang="en-US" sz="1000"/>
              <a:t>로 패킷 확인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9">
            <a:extLst>
              <a:ext uri="{FF2B5EF4-FFF2-40B4-BE49-F238E27FC236}">
                <a16:creationId xmlns:a16="http://schemas.microsoft.com/office/drawing/2014/main" id="{5DF9B646-7D29-463F-82C6-FE73F865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703338"/>
            <a:ext cx="5400040" cy="3908806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31">
            <a:extLst>
              <a:ext uri="{FF2B5EF4-FFF2-40B4-BE49-F238E27FC236}">
                <a16:creationId xmlns:a16="http://schemas.microsoft.com/office/drawing/2014/main" id="{4BAB0F42-D264-4B56-9055-8697D141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43" y="760488"/>
            <a:ext cx="3360420" cy="754380"/>
          </a:xfrm>
          <a:prstGeom prst="rect">
            <a:avLst/>
          </a:prstGeom>
          <a:noFill/>
          <a:ln w="14351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05830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10.10.1.166(NIS Server) </a:t>
            </a:r>
            <a:r>
              <a:rPr lang="ko-KR" altLang="en-US" sz="1000" dirty="0"/>
              <a:t>접속 </a:t>
            </a:r>
            <a:r>
              <a:rPr lang="en-US" altLang="ko-KR" sz="1000" dirty="0"/>
              <a:t>(PW : </a:t>
            </a:r>
            <a:r>
              <a:rPr lang="en-US" altLang="ko-KR" sz="1000" dirty="0" err="1"/>
              <a:t>toor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ssh</a:t>
            </a:r>
            <a:r>
              <a:rPr lang="en-US" altLang="ko-KR" sz="1000" dirty="0"/>
              <a:t> root@10.10.1.166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2. </a:t>
            </a:r>
            <a:r>
              <a:rPr lang="ko-KR" altLang="en-US" sz="1000" dirty="0"/>
              <a:t>터미널을 하나 더 실행시켜서 </a:t>
            </a:r>
            <a:r>
              <a:rPr lang="en-US" altLang="ko-KR" sz="1000" dirty="0"/>
              <a:t>10.10.1.133(NIS Client) </a:t>
            </a:r>
            <a:r>
              <a:rPr lang="ko-KR" altLang="en-US" sz="1000" dirty="0"/>
              <a:t>접속 </a:t>
            </a:r>
            <a:r>
              <a:rPr lang="en-US" altLang="ko-KR" sz="1000" dirty="0"/>
              <a:t>(PW : root123)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</a:t>
            </a:r>
            <a:r>
              <a:rPr lang="en-US" altLang="ko-KR" sz="1000" dirty="0" err="1"/>
              <a:t>ssh</a:t>
            </a:r>
            <a:r>
              <a:rPr lang="en-US" altLang="ko-KR" sz="1000" dirty="0"/>
              <a:t> root@10.10.1.133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3. 10.10.1.166(NIS Server)</a:t>
            </a:r>
            <a:r>
              <a:rPr lang="ko-KR" altLang="en-US" sz="1000" dirty="0"/>
              <a:t>에서 </a:t>
            </a:r>
            <a:r>
              <a:rPr lang="en-US" altLang="ko-KR" sz="1000" dirty="0"/>
              <a:t>nis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init.d</a:t>
            </a:r>
            <a:r>
              <a:rPr lang="en-US" altLang="ko-KR" sz="1000" dirty="0"/>
              <a:t>/nis restart</a:t>
            </a:r>
          </a:p>
          <a:p>
            <a:pPr>
              <a:lnSpc>
                <a:spcPct val="140000"/>
              </a:lnSpc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4. 10.10.1.133(NIS Client)</a:t>
            </a:r>
            <a:r>
              <a:rPr lang="ko-KR" altLang="en-US" sz="1000" dirty="0"/>
              <a:t>에서 </a:t>
            </a:r>
            <a:r>
              <a:rPr lang="en-US" altLang="ko-KR" sz="1000" dirty="0"/>
              <a:t>nis</a:t>
            </a:r>
            <a:r>
              <a:rPr lang="ko-KR" altLang="en-US" sz="1000" dirty="0"/>
              <a:t>서버로 </a:t>
            </a:r>
            <a:r>
              <a:rPr lang="en-US" altLang="ko-KR" sz="1000" dirty="0" err="1"/>
              <a:t>ypbind</a:t>
            </a:r>
            <a:r>
              <a:rPr lang="en-US" altLang="ko-KR" sz="1000" dirty="0"/>
              <a:t> </a:t>
            </a:r>
            <a:r>
              <a:rPr lang="ko-KR" altLang="en-US" sz="1000" dirty="0"/>
              <a:t>서비스 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service </a:t>
            </a:r>
            <a:r>
              <a:rPr lang="en-US" altLang="ko-KR" sz="1000" dirty="0" err="1"/>
              <a:t>ypbind</a:t>
            </a:r>
            <a:r>
              <a:rPr lang="en-US" altLang="ko-KR" sz="1000" dirty="0"/>
              <a:t> start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5. NIS Client</a:t>
            </a:r>
            <a:r>
              <a:rPr lang="ko-KR" altLang="en-US" sz="1000" dirty="0"/>
              <a:t>에서 </a:t>
            </a:r>
            <a:r>
              <a:rPr lang="en-US" altLang="ko-KR" sz="1000" dirty="0"/>
              <a:t>telnet</a:t>
            </a:r>
            <a:r>
              <a:rPr lang="ko-KR" altLang="en-US" sz="1000" dirty="0"/>
              <a:t>서버를 이용하여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로 접속 </a:t>
            </a:r>
            <a:r>
              <a:rPr lang="en-US" altLang="ko-KR" sz="1000" dirty="0"/>
              <a:t>(ID : </a:t>
            </a:r>
            <a:r>
              <a:rPr lang="en-US" altLang="ko-KR" sz="1000" dirty="0" err="1"/>
              <a:t>nistest</a:t>
            </a:r>
            <a:r>
              <a:rPr lang="en-US" altLang="ko-KR" sz="1000" dirty="0"/>
              <a:t> / PW : </a:t>
            </a:r>
            <a:r>
              <a:rPr lang="en-US" altLang="ko-KR" sz="1000" dirty="0" err="1"/>
              <a:t>nistest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  # telnet localhost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 algn="ctr">
              <a:lnSpc>
                <a:spcPct val="140000"/>
              </a:lnSpc>
            </a:pPr>
            <a:endParaRPr lang="en-US" altLang="ko-KR" sz="1000" dirty="0"/>
          </a:p>
          <a:p>
            <a:pPr algn="ctr">
              <a:lnSpc>
                <a:spcPct val="140000"/>
              </a:lnSpc>
            </a:pPr>
            <a:r>
              <a:rPr lang="en-US" altLang="ko-KR" sz="1000" dirty="0"/>
              <a:t>[</a:t>
            </a:r>
            <a:r>
              <a:rPr lang="ko-KR" altLang="en-US" sz="1000" dirty="0"/>
              <a:t>정상 접속 시 화면</a:t>
            </a:r>
            <a:r>
              <a:rPr lang="en-US" altLang="ko-KR" sz="1000" dirty="0"/>
              <a:t>]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</p:txBody>
      </p:sp>
      <p:pic>
        <p:nvPicPr>
          <p:cNvPr id="5" name="Picture 221">
            <a:extLst>
              <a:ext uri="{FF2B5EF4-FFF2-40B4-BE49-F238E27FC236}">
                <a16:creationId xmlns:a16="http://schemas.microsoft.com/office/drawing/2014/main" id="{20171223-DF75-40D6-9C77-50F64676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2" b="2449"/>
          <a:stretch/>
        </p:blipFill>
        <p:spPr>
          <a:xfrm>
            <a:off x="500498" y="846887"/>
            <a:ext cx="5224441" cy="188041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81FBCD6-B0D9-421A-8D2E-A8B8D76DB134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3328414-DBDA-49F9-A5D7-74E77958BD6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051287-CBCD-40EF-BD73-D48A2AF80B9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0" name="화살표: 오른쪽 9">
              <a:hlinkClick r:id="" action="ppaction://noaction"/>
              <a:extLst>
                <a:ext uri="{FF2B5EF4-FFF2-40B4-BE49-F238E27FC236}">
                  <a16:creationId xmlns:a16="http://schemas.microsoft.com/office/drawing/2014/main" id="{2CEDEC88-11E7-4649-B968-6C6C9B186B66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">
            <a:extLst>
              <a:ext uri="{FF2B5EF4-FFF2-40B4-BE49-F238E27FC236}">
                <a16:creationId xmlns:a16="http://schemas.microsoft.com/office/drawing/2014/main" id="{AB45E8BE-7802-4A74-9563-75EA4B94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8" y="3495234"/>
            <a:ext cx="5400040" cy="1431544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9B70FC6C-80CA-4400-8F97-218A0725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3" y="5694715"/>
            <a:ext cx="3985260" cy="3048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300E28FA-EB05-4E6C-A5CB-3677715E3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417" y="863071"/>
            <a:ext cx="5227320" cy="4572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5BB7954-938B-4E6F-939C-3CDB7593B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634" y="2024391"/>
            <a:ext cx="3695700" cy="105918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61ECDCD0-D3D9-4D45-B8F9-987CCD709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745" y="3495234"/>
            <a:ext cx="5280660" cy="16078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170058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 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(10.10.1.101)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아파치 웹 서버가 동작하고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서버를 대상으로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Picture 10" descr="question icon 이미지 검색결과">
            <a:extLst>
              <a:ext uri="{FF2B5EF4-FFF2-40B4-BE49-F238E27FC236}">
                <a16:creationId xmlns:a16="http://schemas.microsoft.com/office/drawing/2014/main" id="{CB54BA98-243A-4E14-B824-BBBE2268C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3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1) </a:t>
            </a:r>
            <a:r>
              <a:rPr lang="ko-KR" altLang="en-US" sz="1000"/>
              <a:t>공격 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 접속 가능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2) </a:t>
            </a:r>
            <a:r>
              <a:rPr lang="ko-KR" altLang="en-US" sz="1000" dirty="0"/>
              <a:t>공격서버에서 실습서버로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</a:t>
            </a:r>
            <a:r>
              <a:rPr lang="ko-KR" altLang="en-US" sz="1000" dirty="0"/>
              <a:t>공격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slowhttptest</a:t>
            </a:r>
            <a:r>
              <a:rPr lang="en-US" altLang="ko-KR" sz="1000" dirty="0"/>
              <a:t> -c 4000 -g -o </a:t>
            </a:r>
            <a:r>
              <a:rPr lang="en-US" altLang="ko-KR" sz="1000" dirty="0" err="1"/>
              <a:t>slowloris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i</a:t>
            </a:r>
            <a:r>
              <a:rPr lang="en-US" altLang="ko-KR" sz="1000" dirty="0"/>
              <a:t> 10 -r 100 -t GET -x 3 -p 3 –u http://10.10.1.101 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5" name="_x247859000">
            <a:extLst>
              <a:ext uri="{FF2B5EF4-FFF2-40B4-BE49-F238E27FC236}">
                <a16:creationId xmlns:a16="http://schemas.microsoft.com/office/drawing/2014/main" id="{078FAAE2-E477-41F2-AE13-F4AA63DAD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70560"/>
            <a:ext cx="5400675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47860280">
            <a:extLst>
              <a:ext uri="{FF2B5EF4-FFF2-40B4-BE49-F238E27FC236}">
                <a16:creationId xmlns:a16="http://schemas.microsoft.com/office/drawing/2014/main" id="{C9F8E71E-1C3D-4BB0-9660-B684439BC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5" y="890065"/>
            <a:ext cx="5400675" cy="323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7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3) </a:t>
            </a:r>
            <a:r>
              <a:rPr lang="ko-KR" altLang="en-US" sz="1000"/>
              <a:t>공격 후 </a:t>
            </a:r>
            <a:r>
              <a:rPr lang="en-US" altLang="ko-KR" sz="1000"/>
              <a:t>10.10.1.101</a:t>
            </a:r>
            <a:r>
              <a:rPr lang="ko-KR" altLang="en-US" sz="1000"/>
              <a:t>서버로 웹페이지 접속 시도 시 접속 불가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</a:t>
            </a:r>
            <a:r>
              <a:rPr lang="en-US" altLang="ko-KR" sz="1000" dirty="0" err="1"/>
              <a:t>acheck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(* history –w </a:t>
            </a:r>
            <a:r>
              <a:rPr lang="ko-KR" altLang="en-US" sz="1000" dirty="0">
                <a:solidFill>
                  <a:srgbClr val="FF0000"/>
                </a:solidFill>
              </a:rPr>
              <a:t>실행하여 </a:t>
            </a:r>
            <a:r>
              <a:rPr lang="en-US" altLang="ko-KR" sz="1000" dirty="0">
                <a:solidFill>
                  <a:srgbClr val="FF0000"/>
                </a:solidFill>
              </a:rPr>
              <a:t>history</a:t>
            </a:r>
            <a:r>
              <a:rPr lang="ko-KR" altLang="en-US" sz="1000" dirty="0">
                <a:solidFill>
                  <a:srgbClr val="FF0000"/>
                </a:solidFill>
              </a:rPr>
              <a:t>에 저장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9" name="_x247860760">
            <a:extLst>
              <a:ext uri="{FF2B5EF4-FFF2-40B4-BE49-F238E27FC236}">
                <a16:creationId xmlns:a16="http://schemas.microsoft.com/office/drawing/2014/main" id="{B72ABFF5-7366-4F3A-9D09-C0CF0485C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688848"/>
            <a:ext cx="5400675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247860440">
            <a:extLst>
              <a:ext uri="{FF2B5EF4-FFF2-40B4-BE49-F238E27FC236}">
                <a16:creationId xmlns:a16="http://schemas.microsoft.com/office/drawing/2014/main" id="{AD29B156-1DFE-4589-BD6F-F7FF5BA3B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088" y="938784"/>
            <a:ext cx="39084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61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247863320">
            <a:extLst>
              <a:ext uri="{FF2B5EF4-FFF2-40B4-BE49-F238E27FC236}">
                <a16:creationId xmlns:a16="http://schemas.microsoft.com/office/drawing/2014/main" id="{9807132F-769D-4F8D-A491-7B45DF7F71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91"/>
          <a:stretch/>
        </p:blipFill>
        <p:spPr bwMode="auto">
          <a:xfrm>
            <a:off x="500181" y="906487"/>
            <a:ext cx="5400674" cy="21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11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/Training/Unit/Net/15</a:t>
            </a:r>
            <a:br>
              <a:rPr lang="en-US" altLang="ko-KR" dirty="0"/>
            </a:br>
            <a:r>
              <a:rPr lang="en-US" altLang="ko-KR" dirty="0"/>
              <a:t> 15. DDOS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Slowloris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아파치 웹 서버가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DoS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정상적인 서비스가 불가능한 상황이다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공격자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식별하여 방화벽으로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차단하시오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root123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Slowloris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Slowloris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방어할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A945EE6F-447F-47A7-A88B-6A750291C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706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1) </a:t>
            </a:r>
            <a:r>
              <a:rPr lang="ko-KR" altLang="en-US" sz="1000" dirty="0"/>
              <a:t>공격이 들어오는지 </a:t>
            </a:r>
            <a:r>
              <a:rPr lang="en-US" altLang="ko-KR" sz="1000" dirty="0"/>
              <a:t>netstat –</a:t>
            </a:r>
            <a:r>
              <a:rPr lang="en-US" altLang="ko-KR" sz="1000" dirty="0" err="1"/>
              <a:t>tna</a:t>
            </a:r>
            <a:r>
              <a:rPr lang="ko-KR" altLang="en-US" sz="1000" dirty="0"/>
              <a:t>로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netstat –</a:t>
            </a:r>
            <a:r>
              <a:rPr lang="en-US" altLang="ko-KR" sz="1000" dirty="0" err="1"/>
              <a:t>tna</a:t>
            </a:r>
            <a:r>
              <a:rPr lang="en-US" altLang="ko-KR" sz="1000" dirty="0"/>
              <a:t>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2)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en-US" altLang="ko-KR" sz="1000" dirty="0"/>
              <a:t> </a:t>
            </a:r>
            <a:r>
              <a:rPr lang="ko-KR" altLang="en-US" sz="1000" dirty="0"/>
              <a:t>실행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3) localhost </a:t>
            </a:r>
            <a:r>
              <a:rPr lang="ko-KR" altLang="en-US" sz="1000" dirty="0"/>
              <a:t>접속 시도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4) </a:t>
            </a:r>
            <a:r>
              <a:rPr lang="en-US" altLang="ko-KR" sz="1000" dirty="0" err="1"/>
              <a:t>iptable</a:t>
            </a:r>
            <a:r>
              <a:rPr lang="en-US" altLang="ko-KR" sz="1000" dirty="0"/>
              <a:t> -A INPUT -s 10.10.1.166 -j DROP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 5) </a:t>
            </a:r>
            <a:r>
              <a:rPr lang="ko-KR" altLang="en-US" sz="1000" dirty="0"/>
              <a:t>웹 브라우저 </a:t>
            </a:r>
            <a:r>
              <a:rPr lang="en-US" altLang="ko-KR" sz="1000" dirty="0" err="1"/>
              <a:t>firefox</a:t>
            </a:r>
            <a:r>
              <a:rPr lang="ko-KR" altLang="en-US" sz="1000" dirty="0"/>
              <a:t>에서 다시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로 접속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7" name="_x247859480">
            <a:extLst>
              <a:ext uri="{FF2B5EF4-FFF2-40B4-BE49-F238E27FC236}">
                <a16:creationId xmlns:a16="http://schemas.microsoft.com/office/drawing/2014/main" id="{CE161DF9-0C62-4686-BEA6-25938C696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877824"/>
            <a:ext cx="5400675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47859320">
            <a:extLst>
              <a:ext uri="{FF2B5EF4-FFF2-40B4-BE49-F238E27FC236}">
                <a16:creationId xmlns:a16="http://schemas.microsoft.com/office/drawing/2014/main" id="{CCE5AE86-8F64-44A8-A218-223DBDBA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4594988"/>
            <a:ext cx="4427538" cy="136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247859160">
            <a:extLst>
              <a:ext uri="{FF2B5EF4-FFF2-40B4-BE49-F238E27FC236}">
                <a16:creationId xmlns:a16="http://schemas.microsoft.com/office/drawing/2014/main" id="{E5A90F5E-D397-4FBF-9094-6E681891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46" y="655957"/>
            <a:ext cx="54006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_x247859080">
            <a:extLst>
              <a:ext uri="{FF2B5EF4-FFF2-40B4-BE49-F238E27FC236}">
                <a16:creationId xmlns:a16="http://schemas.microsoft.com/office/drawing/2014/main" id="{639FEAE2-9ACB-496E-BD5C-22BE5EA4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936" y="3090672"/>
            <a:ext cx="4694238" cy="1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_x247859480">
            <a:extLst>
              <a:ext uri="{FF2B5EF4-FFF2-40B4-BE49-F238E27FC236}">
                <a16:creationId xmlns:a16="http://schemas.microsoft.com/office/drawing/2014/main" id="{6BCFC429-5F60-4825-836F-B8069AE3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32" y="3840480"/>
            <a:ext cx="54006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52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1" name="_x247860040">
            <a:extLst>
              <a:ext uri="{FF2B5EF4-FFF2-40B4-BE49-F238E27FC236}">
                <a16:creationId xmlns:a16="http://schemas.microsoft.com/office/drawing/2014/main" id="{A8BD1F33-A6EF-4486-B103-18677A276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0" y="719328"/>
            <a:ext cx="252253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7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# make -C /var/</a:t>
            </a:r>
            <a:r>
              <a:rPr lang="en-US" altLang="ko-KR" sz="1000" dirty="0" err="1"/>
              <a:t>yp</a:t>
            </a:r>
            <a:r>
              <a:rPr lang="en-US" altLang="ko-KR" sz="1000" dirty="0"/>
              <a:t> (-C </a:t>
            </a:r>
            <a:r>
              <a:rPr lang="ko-KR" altLang="en-US" sz="1000" dirty="0"/>
              <a:t>옵션 대문자 사용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※ 10.10.1.166(NIS Server)</a:t>
            </a:r>
            <a:r>
              <a:rPr lang="ko-KR" altLang="en-US" sz="1000" dirty="0"/>
              <a:t>에서 사용자 추가 등 설정한 내용이 변경되면 해당 정보를 </a:t>
            </a:r>
            <a:r>
              <a:rPr lang="ko-KR" altLang="en-US" sz="1000" dirty="0" err="1"/>
              <a:t>갱신시켜야</a:t>
            </a:r>
            <a:r>
              <a:rPr lang="ko-KR" altLang="en-US" sz="1000" dirty="0"/>
              <a:t> 한다</a:t>
            </a:r>
            <a:r>
              <a:rPr lang="en-US" altLang="ko-KR" sz="1000" dirty="0"/>
              <a:t>. (</a:t>
            </a:r>
            <a:r>
              <a:rPr lang="ko-KR" altLang="en-US" sz="1000" dirty="0"/>
              <a:t>현재 실습에서는 이 명령을 실행하지 않아도 실습 가능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6. 10.10.1.133(NIS Client)</a:t>
            </a:r>
            <a:r>
              <a:rPr lang="ko-KR" altLang="en-US" sz="1000" dirty="0"/>
              <a:t>에서 </a:t>
            </a:r>
            <a:r>
              <a:rPr lang="en-US" altLang="ko-KR" sz="1000" dirty="0"/>
              <a:t>NIS</a:t>
            </a:r>
            <a:r>
              <a:rPr lang="ko-KR" altLang="en-US" sz="1000" dirty="0"/>
              <a:t>서버에 등록된 사용자들의 정보를 확인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</a:t>
            </a:r>
            <a:r>
              <a:rPr lang="en-US" altLang="ko-KR" sz="1000" dirty="0" err="1"/>
              <a:t>ypcat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passwd.byname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7. exit</a:t>
            </a:r>
            <a:r>
              <a:rPr lang="ko-KR" altLang="en-US" sz="1000" dirty="0"/>
              <a:t>를 이용하여 접속 종료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$ exit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8. 10.10.1.166(NIS Server)</a:t>
            </a:r>
            <a:r>
              <a:rPr lang="ko-KR" altLang="en-US" sz="1000" dirty="0"/>
              <a:t>에서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ypserv.securenets</a:t>
            </a:r>
            <a:r>
              <a:rPr lang="en-US" altLang="ko-KR" sz="1000" dirty="0"/>
              <a:t> </a:t>
            </a:r>
            <a:r>
              <a:rPr lang="ko-KR" altLang="en-US" sz="1000" dirty="0"/>
              <a:t>파일 수정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vi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ypserv.securenets</a:t>
            </a:r>
            <a:endParaRPr lang="ko-KR" altLang="en-US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ESC + :</a:t>
            </a:r>
            <a:r>
              <a:rPr lang="en-US" altLang="ko-KR" sz="1000" dirty="0" err="1"/>
              <a:t>wq</a:t>
            </a:r>
            <a:r>
              <a:rPr lang="en-US" altLang="ko-KR" sz="1000" dirty="0"/>
              <a:t>!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r>
              <a:rPr lang="en-US" altLang="ko-KR" sz="1000" dirty="0"/>
              <a:t>※ 10.10.1.0~127 </a:t>
            </a:r>
            <a:r>
              <a:rPr lang="ko-KR" altLang="en-US" sz="1000" dirty="0"/>
              <a:t>의 </a:t>
            </a:r>
            <a:r>
              <a:rPr lang="en-US" altLang="ko-KR" sz="1000" dirty="0"/>
              <a:t>IP</a:t>
            </a:r>
            <a:r>
              <a:rPr lang="ko-KR" altLang="en-US" sz="1000" dirty="0"/>
              <a:t>만 접속 가능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9).  NIS </a:t>
            </a:r>
            <a:r>
              <a:rPr lang="ko-KR" altLang="en-US" sz="1000" dirty="0"/>
              <a:t>서비스 재시작</a:t>
            </a:r>
          </a:p>
          <a:p>
            <a:pPr>
              <a:lnSpc>
                <a:spcPct val="140000"/>
              </a:lnSpc>
            </a:pPr>
            <a:r>
              <a:rPr lang="ko-KR" altLang="en-US" sz="1000" dirty="0"/>
              <a:t>    </a:t>
            </a:r>
            <a:r>
              <a:rPr lang="en-US" altLang="ko-KR" sz="1000" dirty="0"/>
              <a:t># </a:t>
            </a:r>
            <a:r>
              <a:rPr lang="en-US" altLang="ko-KR" sz="1000" dirty="0" err="1"/>
              <a:t>sudo</a:t>
            </a:r>
            <a:r>
              <a:rPr lang="en-US" altLang="ko-KR" sz="1000" dirty="0"/>
              <a:t> 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</a:t>
            </a:r>
            <a:r>
              <a:rPr lang="en-US" altLang="ko-KR" sz="1000" dirty="0" err="1"/>
              <a:t>init.d</a:t>
            </a:r>
            <a:r>
              <a:rPr lang="en-US" altLang="ko-KR" sz="1000" dirty="0"/>
              <a:t>/nis restart </a:t>
            </a:r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 재시작 하는 시간이 조금 걸릴 수 있음 </a:t>
            </a:r>
            <a:r>
              <a:rPr lang="en-US" altLang="ko-KR" sz="1000" dirty="0"/>
              <a:t>(</a:t>
            </a:r>
            <a:r>
              <a:rPr lang="ko-KR" altLang="en-US" sz="1000" dirty="0"/>
              <a:t>설정 변경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11">
            <a:extLst>
              <a:ext uri="{FF2B5EF4-FFF2-40B4-BE49-F238E27FC236}">
                <a16:creationId xmlns:a16="http://schemas.microsoft.com/office/drawing/2014/main" id="{2034BF7A-04D1-4A05-B3B2-CD7EC7430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78" y="782074"/>
            <a:ext cx="3764280" cy="11506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BA540F49-CF32-4939-843B-D5C41E49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88" y="3288826"/>
            <a:ext cx="3733800" cy="9220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95F93A3-D5A2-4CE2-962E-BAC610003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98" y="5045122"/>
            <a:ext cx="2857500" cy="60960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D851D697-F5A5-4DA8-9A1D-C44B06106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464" y="1156636"/>
            <a:ext cx="5400040" cy="3256407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4" name="Picture 19">
            <a:extLst>
              <a:ext uri="{FF2B5EF4-FFF2-40B4-BE49-F238E27FC236}">
                <a16:creationId xmlns:a16="http://schemas.microsoft.com/office/drawing/2014/main" id="{431372B4-2078-4C89-B461-FF005923D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424" y="5701364"/>
            <a:ext cx="4008120" cy="29718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107313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228600" indent="-228600">
              <a:lnSpc>
                <a:spcPct val="140000"/>
              </a:lnSpc>
              <a:buAutoNum type="arabicPeriod" startAt="10"/>
            </a:pPr>
            <a:r>
              <a:rPr lang="en-US" altLang="ko-KR" sz="1000" dirty="0"/>
              <a:t>10.10.1.133(NIS Client)</a:t>
            </a:r>
            <a:r>
              <a:rPr lang="ko-KR" altLang="en-US" sz="1000" dirty="0"/>
              <a:t>에서 </a:t>
            </a:r>
            <a:r>
              <a:rPr lang="en-US" altLang="ko-KR" sz="1000" dirty="0"/>
              <a:t>telnet </a:t>
            </a:r>
            <a:r>
              <a:rPr lang="ko-KR" altLang="en-US" sz="1000" dirty="0"/>
              <a:t>서버를 이용하여 </a:t>
            </a:r>
            <a:r>
              <a:rPr lang="en-US" altLang="ko-KR" sz="1000" dirty="0"/>
              <a:t>localhost</a:t>
            </a:r>
            <a:r>
              <a:rPr lang="ko-KR" altLang="en-US" sz="1000" dirty="0"/>
              <a:t>로 접속 </a:t>
            </a:r>
            <a:r>
              <a:rPr lang="en-US" altLang="ko-KR" sz="1000" dirty="0"/>
              <a:t>(ID : </a:t>
            </a:r>
            <a:r>
              <a:rPr lang="en-US" altLang="ko-KR" sz="1000" dirty="0" err="1"/>
              <a:t>nistest</a:t>
            </a:r>
            <a:r>
              <a:rPr lang="en-US" altLang="ko-KR" sz="1000" dirty="0"/>
              <a:t> / PW : </a:t>
            </a:r>
            <a:r>
              <a:rPr lang="en-US" altLang="ko-KR" sz="1000" dirty="0" err="1"/>
              <a:t>nistest</a:t>
            </a:r>
            <a:r>
              <a:rPr lang="en-US" altLang="ko-KR" sz="1000" dirty="0"/>
              <a:t>)</a:t>
            </a:r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* 접속 시 연결이 되지 않는 것을 확인 할 수 있다</a:t>
            </a:r>
            <a:r>
              <a:rPr lang="en-US" altLang="ko-KR" sz="1000" dirty="0"/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* </a:t>
            </a:r>
            <a:r>
              <a:rPr lang="ko-KR" altLang="en-US" sz="1000" dirty="0"/>
              <a:t>빨간 네모박스로 체크되어 있는 부분이 정답 </a:t>
            </a:r>
            <a:r>
              <a:rPr lang="en-US" altLang="ko-KR" sz="1000" dirty="0"/>
              <a:t>( 3</a:t>
            </a:r>
            <a:r>
              <a:rPr lang="ko-KR" altLang="en-US" sz="1000" dirty="0"/>
              <a:t>가지 모두 입력 </a:t>
            </a:r>
            <a:r>
              <a:rPr lang="en-US" altLang="ko-KR" sz="1000" dirty="0"/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* Ctrl + C</a:t>
            </a:r>
            <a:r>
              <a:rPr lang="ko-KR" altLang="en-US" sz="1000" dirty="0"/>
              <a:t>를 실행하여 중지 후 </a:t>
            </a:r>
            <a:r>
              <a:rPr lang="en-US" altLang="ko-KR" sz="1000" dirty="0"/>
              <a:t>check </a:t>
            </a:r>
            <a:r>
              <a:rPr lang="ko-KR" altLang="en-US" sz="1000" dirty="0"/>
              <a:t>실행 </a:t>
            </a: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228600" indent="-228600">
              <a:lnSpc>
                <a:spcPct val="140000"/>
              </a:lnSpc>
              <a:buAutoNum type="arabicPeriod" startAt="10"/>
            </a:pP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1. # check</a:t>
            </a:r>
            <a:endParaRPr lang="ko-KR" altLang="en-US" sz="10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1">
            <a:extLst>
              <a:ext uri="{FF2B5EF4-FFF2-40B4-BE49-F238E27FC236}">
                <a16:creationId xmlns:a16="http://schemas.microsoft.com/office/drawing/2014/main" id="{C1E5CCDB-9CC5-4803-9411-50A1ADFD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8" y="913875"/>
            <a:ext cx="5400040" cy="126746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9F36CA39-6F04-4C6E-AD79-7631493BE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44" y="687815"/>
            <a:ext cx="3383280" cy="1493520"/>
          </a:xfrm>
          <a:prstGeom prst="rect">
            <a:avLst/>
          </a:prstGeom>
          <a:noFill/>
          <a:ln w="17907" cap="rnd">
            <a:solidFill>
              <a:srgbClr val="000000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68935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of Death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Ping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(ICMP Request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패킷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대용량의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단위로 분할시켜 송신하고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 대상이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수신하고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Fragment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재조합 할 때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CPU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과부하 현상이 나타나게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 descr="question icon 이미지 검색결과">
            <a:extLst>
              <a:ext uri="{FF2B5EF4-FFF2-40B4-BE49-F238E27FC236}">
                <a16:creationId xmlns:a16="http://schemas.microsoft.com/office/drawing/2014/main" id="{4749B9AA-465F-472F-A9B6-76C8B11F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1" t="17407" r="19467" b="25308"/>
          <a:stretch/>
        </p:blipFill>
        <p:spPr bwMode="auto">
          <a:xfrm>
            <a:off x="717195" y="3461755"/>
            <a:ext cx="456918" cy="4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98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화살표: 오른쪽 8">
            <a:hlinkClick r:id="" action="ppaction://noaction"/>
            <a:extLst>
              <a:ext uri="{FF2B5EF4-FFF2-40B4-BE49-F238E27FC236}">
                <a16:creationId xmlns:a16="http://schemas.microsoft.com/office/drawing/2014/main" id="{36DC0363-5748-4238-A24E-3E0F461FCB92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1252538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hping3 --icmp --rand-source 10.10.1.101 -d 65000 --flood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392122" y="1810512"/>
            <a:ext cx="5616792" cy="46756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/>
              <a:t># acheck</a:t>
            </a:r>
          </a:p>
          <a:p>
            <a:pPr>
              <a:lnSpc>
                <a:spcPct val="140000"/>
              </a:lnSpc>
            </a:pPr>
            <a:r>
              <a:rPr lang="en-US" altLang="ko-KR" sz="1000">
                <a:solidFill>
                  <a:srgbClr val="FF0000"/>
                </a:solidFill>
              </a:rPr>
              <a:t>(* history –w </a:t>
            </a:r>
            <a:r>
              <a:rPr lang="ko-KR" altLang="en-US" sz="1000">
                <a:solidFill>
                  <a:srgbClr val="FF0000"/>
                </a:solidFill>
              </a:rPr>
              <a:t>실행하여 </a:t>
            </a:r>
            <a:r>
              <a:rPr lang="en-US" altLang="ko-KR" sz="1000">
                <a:solidFill>
                  <a:srgbClr val="FF0000"/>
                </a:solidFill>
              </a:rPr>
              <a:t>history</a:t>
            </a:r>
            <a:r>
              <a:rPr lang="ko-KR" altLang="en-US" sz="1000">
                <a:solidFill>
                  <a:srgbClr val="FF0000"/>
                </a:solidFill>
              </a:rPr>
              <a:t>에 저장</a:t>
            </a:r>
            <a:r>
              <a:rPr lang="en-US" altLang="ko-KR" sz="100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C33198-2E58-4A38-8153-C72034623E33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BD440D7-A4B6-422E-BEF0-DA734161F7A3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45BEB1-A639-4FC8-BFA8-B46B8EC4E337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70F00BAB-BC11-49E5-AFFF-32BB961D8637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5" name="_x247861960">
            <a:extLst>
              <a:ext uri="{FF2B5EF4-FFF2-40B4-BE49-F238E27FC236}">
                <a16:creationId xmlns:a16="http://schemas.microsoft.com/office/drawing/2014/main" id="{BE5B1772-AE20-40D4-AB99-B8FEFF46C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737616"/>
            <a:ext cx="5400675" cy="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247861800">
            <a:extLst>
              <a:ext uri="{FF2B5EF4-FFF2-40B4-BE49-F238E27FC236}">
                <a16:creationId xmlns:a16="http://schemas.microsoft.com/office/drawing/2014/main" id="{68957771-1FAD-43FE-890B-8B609D17D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2" y="2414016"/>
            <a:ext cx="4008438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88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2DF244-1E45-44A0-B32E-616FEC167CD6}"/>
              </a:ext>
            </a:extLst>
          </p:cNvPr>
          <p:cNvSpPr txBox="1">
            <a:spLocks/>
          </p:cNvSpPr>
          <p:nvPr/>
        </p:nvSpPr>
        <p:spPr>
          <a:xfrm>
            <a:off x="392122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&lt;</a:t>
            </a:r>
            <a:r>
              <a:rPr lang="ko-KR" altLang="en-US" sz="1000" dirty="0"/>
              <a:t>학생 화면</a:t>
            </a:r>
            <a:r>
              <a:rPr lang="en-US" altLang="ko-KR" sz="1000" dirty="0"/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dirty="0"/>
              <a:t>  </a:t>
            </a:r>
            <a:r>
              <a:rPr lang="ko-KR" altLang="en-US" sz="1000" dirty="0"/>
              <a:t> 교관공격 버튼 클릭 후 </a:t>
            </a:r>
            <a:r>
              <a:rPr lang="en-US" altLang="ko-KR" sz="1000" dirty="0"/>
              <a:t>Setup </a:t>
            </a:r>
            <a:r>
              <a:rPr lang="ko-KR" altLang="en-US" sz="1000" dirty="0"/>
              <a:t>확인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ko-KR" altLang="en-US" sz="1000" dirty="0"/>
              <a:t> </a:t>
            </a: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endParaRPr lang="en-US" altLang="ko-KR" sz="1000" dirty="0"/>
          </a:p>
          <a:p>
            <a:pPr>
              <a:lnSpc>
                <a:spcPct val="140000"/>
              </a:lnSpc>
            </a:pPr>
            <a:r>
              <a:rPr lang="en-US" altLang="ko-KR" sz="1000" dirty="0"/>
              <a:t>1. </a:t>
            </a:r>
            <a:r>
              <a:rPr lang="ko-KR" altLang="en-US" sz="1000" dirty="0"/>
              <a:t>관리자 화면에서 왼쪽 ‘교관 공격‘ 탭 클릭 </a:t>
            </a:r>
            <a:r>
              <a:rPr lang="en-US" altLang="ko-KR" sz="1000" dirty="0"/>
              <a:t>-&gt; </a:t>
            </a:r>
            <a:r>
              <a:rPr lang="ko-KR" altLang="en-US" sz="1000" dirty="0"/>
              <a:t>공격하고자 하는 해당 문제번호와 할당 </a:t>
            </a:r>
            <a:r>
              <a:rPr lang="en-US" altLang="ko-KR" sz="1000" dirty="0"/>
              <a:t>VM</a:t>
            </a:r>
            <a:r>
              <a:rPr lang="ko-KR" altLang="en-US" sz="1000" dirty="0"/>
              <a:t>을 확인 후 체크박스에 체크를 하고 공격실행 버튼 클릭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2FE9C-319E-4A1A-B3F6-06CCEB53FD1E}"/>
              </a:ext>
            </a:extLst>
          </p:cNvPr>
          <p:cNvSpPr txBox="1">
            <a:spLocks/>
          </p:cNvSpPr>
          <p:nvPr/>
        </p:nvSpPr>
        <p:spPr>
          <a:xfrm>
            <a:off x="6183088" y="368998"/>
            <a:ext cx="5616792" cy="61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1000" dirty="0"/>
              <a:t>2. ‘</a:t>
            </a:r>
            <a:r>
              <a:rPr lang="ko-KR" altLang="en-US" sz="1000" dirty="0"/>
              <a:t>공격 실행’ 버튼 클릭 시 아래와 같이 완료 화면이 나오고 공격상태가 ‘공격 중’ 으로 변경 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AF5780-4CBF-4818-A7ED-A29178744D8C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0375197-22D4-49A9-80A3-09AA59E55E97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585ED-F006-4A17-AC42-528EB3578FCB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" name="화살표: 오른쪽 7">
              <a:hlinkClick r:id="" action="ppaction://noaction"/>
              <a:extLst>
                <a:ext uri="{FF2B5EF4-FFF2-40B4-BE49-F238E27FC236}">
                  <a16:creationId xmlns:a16="http://schemas.microsoft.com/office/drawing/2014/main" id="{0F43B545-E59E-47F8-8221-ABAE840F983B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5" name="_x208263200">
            <a:extLst>
              <a:ext uri="{FF2B5EF4-FFF2-40B4-BE49-F238E27FC236}">
                <a16:creationId xmlns:a16="http://schemas.microsoft.com/office/drawing/2014/main" id="{A08186A6-3DB0-4F8E-B9EF-FF437F755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80" y="4096256"/>
            <a:ext cx="5400675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_x208263760">
            <a:extLst>
              <a:ext uri="{FF2B5EF4-FFF2-40B4-BE49-F238E27FC236}">
                <a16:creationId xmlns:a16="http://schemas.microsoft.com/office/drawing/2014/main" id="{26418D75-9CC4-47C1-A243-5F1DFD1A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679233"/>
            <a:ext cx="42211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_x208262880">
            <a:extLst>
              <a:ext uri="{FF2B5EF4-FFF2-40B4-BE49-F238E27FC236}">
                <a16:creationId xmlns:a16="http://schemas.microsoft.com/office/drawing/2014/main" id="{58C1B1EE-0438-4C58-9D22-CEC352F8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2" y="1958793"/>
            <a:ext cx="5400675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hlinkClick r:id="" action="ppaction://noaction"/>
            <a:extLst>
              <a:ext uri="{FF2B5EF4-FFF2-40B4-BE49-F238E27FC236}">
                <a16:creationId xmlns:a16="http://schemas.microsoft.com/office/drawing/2014/main" id="{00733412-9AE5-4585-8405-12AC612CE9B3}"/>
              </a:ext>
            </a:extLst>
          </p:cNvPr>
          <p:cNvSpPr/>
          <p:nvPr/>
        </p:nvSpPr>
        <p:spPr>
          <a:xfrm flipH="1">
            <a:off x="134367" y="97585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69" name="_x247862600">
            <a:extLst>
              <a:ext uri="{FF2B5EF4-FFF2-40B4-BE49-F238E27FC236}">
                <a16:creationId xmlns:a16="http://schemas.microsoft.com/office/drawing/2014/main" id="{4D1841E6-EA38-474D-9DB2-C49CFA51F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90016"/>
            <a:ext cx="5400675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1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3010DBED-3ABA-4169-8A96-F92BD8C5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  <a:t>/Training/Unit/Net/13</a:t>
            </a:r>
            <a:br>
              <a:rPr lang="en-US" altLang="ko-KR" dirty="0"/>
            </a:br>
            <a:r>
              <a:rPr lang="en-US" altLang="ko-KR" dirty="0"/>
              <a:t> 13. DDOS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Ping of Death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A2CC12-A97B-4DB5-936F-E7C75CBB4AA0}"/>
              </a:ext>
            </a:extLst>
          </p:cNvPr>
          <p:cNvSpPr txBox="1"/>
          <p:nvPr/>
        </p:nvSpPr>
        <p:spPr>
          <a:xfrm>
            <a:off x="1496053" y="3328503"/>
            <a:ext cx="4432683" cy="2833758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r>
              <a:rPr lang="ko-KR" altLang="en-US" sz="1200" b="1" kern="0" spc="2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en-US" altLang="ko-KR" sz="1200" b="1" kern="0" spc="200" dirty="0">
              <a:solidFill>
                <a:schemeClr val="accent1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Ping of Death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받고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iftop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Wireshark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확인 후 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방화벽에서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차단하고 로그 기록을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남기시오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A933898-9CDB-4360-99A0-123577882146}"/>
              </a:ext>
            </a:extLst>
          </p:cNvPr>
          <p:cNvSpPr/>
          <p:nvPr/>
        </p:nvSpPr>
        <p:spPr>
          <a:xfrm rot="5400000">
            <a:off x="580444" y="3328504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8" name="Picture 14" descr="appendix icon 이미지 검색결과">
            <a:extLst>
              <a:ext uri="{FF2B5EF4-FFF2-40B4-BE49-F238E27FC236}">
                <a16:creationId xmlns:a16="http://schemas.microsoft.com/office/drawing/2014/main" id="{ECF5A187-5DE1-4A4A-8190-F2DCF30D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354" y="3380506"/>
            <a:ext cx="586243" cy="58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9D901AF2-8468-4E57-A19A-D88B7F554DE3}"/>
              </a:ext>
            </a:extLst>
          </p:cNvPr>
          <p:cNvSpPr/>
          <p:nvPr/>
        </p:nvSpPr>
        <p:spPr>
          <a:xfrm rot="5400000">
            <a:off x="6263266" y="3308419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6006CD-64B2-4E12-B317-9204AA016FB5}"/>
              </a:ext>
            </a:extLst>
          </p:cNvPr>
          <p:cNvSpPr txBox="1"/>
          <p:nvPr/>
        </p:nvSpPr>
        <p:spPr>
          <a:xfrm>
            <a:off x="7178875" y="3313578"/>
            <a:ext cx="4432682" cy="2833758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lang="ko-KR" altLang="en-US" sz="1200" b="1" kern="0" spc="200" dirty="0">
                <a:solidFill>
                  <a:schemeClr val="accent4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사항</a:t>
            </a:r>
            <a:endParaRPr lang="en-US" altLang="ko-KR" sz="1200" b="1" kern="0" spc="200" dirty="0">
              <a:solidFill>
                <a:schemeClr val="accent4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[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정보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&lt;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실습서버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계정 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root / toor</a:t>
            </a:r>
          </a:p>
        </p:txBody>
      </p:sp>
      <p:pic>
        <p:nvPicPr>
          <p:cNvPr id="41" name="Picture 4" descr="목표 아이콘 이미지 검색결과">
            <a:extLst>
              <a:ext uri="{FF2B5EF4-FFF2-40B4-BE49-F238E27FC236}">
                <a16:creationId xmlns:a16="http://schemas.microsoft.com/office/drawing/2014/main" id="{EF9F62EB-7866-4E3F-8A25-E78C25AC4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9" y="2093753"/>
            <a:ext cx="677306" cy="67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C59BC4E-1690-4F25-A340-257E8B4DCFAD}"/>
              </a:ext>
            </a:extLst>
          </p:cNvPr>
          <p:cNvSpPr txBox="1"/>
          <p:nvPr/>
        </p:nvSpPr>
        <p:spPr>
          <a:xfrm>
            <a:off x="1496054" y="2093753"/>
            <a:ext cx="4432682" cy="836832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r>
              <a:rPr lang="ko-KR" altLang="en-US" sz="1200" b="1" kern="0" spc="200" dirty="0">
                <a:solidFill>
                  <a:schemeClr val="accent6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en-US" altLang="ko-KR" sz="1200" kern="0" spc="200" dirty="0">
              <a:solidFill>
                <a:schemeClr val="accent6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kern="0" spc="0" dirty="0" err="1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수행할 수 있다</a:t>
            </a:r>
            <a:r>
              <a:rPr lang="en-US" altLang="ko-KR" sz="1000" kern="0" spc="0" dirty="0">
                <a:solidFill>
                  <a:schemeClr val="bg2">
                    <a:lumMod val="9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- 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PoD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공격을 탐지하고 대응할 수 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C8135D1-75B8-4CE8-AF52-A075050006C4}"/>
              </a:ext>
            </a:extLst>
          </p:cNvPr>
          <p:cNvSpPr/>
          <p:nvPr/>
        </p:nvSpPr>
        <p:spPr>
          <a:xfrm rot="5400000">
            <a:off x="585225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244678E-3E32-4375-A935-CA411D9F8F9B}"/>
              </a:ext>
            </a:extLst>
          </p:cNvPr>
          <p:cNvSpPr/>
          <p:nvPr/>
        </p:nvSpPr>
        <p:spPr>
          <a:xfrm rot="5400000">
            <a:off x="6263266" y="2090876"/>
            <a:ext cx="730420" cy="730420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gradFill>
                <a:gsLst>
                  <a:gs pos="0">
                    <a:schemeClr val="accent6">
                      <a:lumMod val="7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49" name="Picture 8" descr="cent os 아이콘 이미지 검색결과">
            <a:extLst>
              <a:ext uri="{FF2B5EF4-FFF2-40B4-BE49-F238E27FC236}">
                <a16:creationId xmlns:a16="http://schemas.microsoft.com/office/drawing/2014/main" id="{3B355687-60F8-4A97-9717-DF0652517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03" b="-400"/>
          <a:stretch/>
        </p:blipFill>
        <p:spPr bwMode="auto">
          <a:xfrm>
            <a:off x="6394394" y="2199019"/>
            <a:ext cx="499434" cy="50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E04B7BD-7FFA-4CF6-8896-A184055B3CEA}"/>
              </a:ext>
            </a:extLst>
          </p:cNvPr>
          <p:cNvSpPr txBox="1"/>
          <p:nvPr/>
        </p:nvSpPr>
        <p:spPr>
          <a:xfrm>
            <a:off x="7178875" y="2105495"/>
            <a:ext cx="4432682" cy="83880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>
              <a:lnSpc>
                <a:spcPct val="140000"/>
              </a:lnSpc>
            </a:pPr>
            <a:r>
              <a:rPr lang="ko-KR" altLang="en-US" sz="1200" b="1" kern="0" spc="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r>
              <a:rPr lang="ko-KR" altLang="en-US" sz="1200" b="1" kern="0" spc="200" dirty="0">
                <a:solidFill>
                  <a:schemeClr val="accent2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200" b="1" kern="0" spc="200" dirty="0">
              <a:solidFill>
                <a:schemeClr val="accent2">
                  <a:lumMod val="7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Attacker(Kali linux / 10.10.1.166)</a:t>
            </a:r>
          </a:p>
          <a:p>
            <a:pPr>
              <a:lnSpc>
                <a:spcPct val="140000"/>
              </a:lnSpc>
            </a:pPr>
            <a:r>
              <a:rPr lang="sv-SE" altLang="ko-KR" sz="1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sv-SE" altLang="ko-KR" sz="10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Victim(CentOS 6.4 / 10.10.1.101)</a:t>
            </a:r>
            <a:endParaRPr lang="ko-KR" altLang="en-US" sz="1000" dirty="0"/>
          </a:p>
        </p:txBody>
      </p:sp>
      <p:sp>
        <p:nvSpPr>
          <p:cNvPr id="17" name="화살표: 오른쪽 16">
            <a:hlinkClick r:id="" action="ppaction://noaction"/>
            <a:extLst>
              <a:ext uri="{FF2B5EF4-FFF2-40B4-BE49-F238E27FC236}">
                <a16:creationId xmlns:a16="http://schemas.microsoft.com/office/drawing/2014/main" id="{81ED7C86-D7B4-4134-B0EF-1B7A83056B06}"/>
              </a:ext>
            </a:extLst>
          </p:cNvPr>
          <p:cNvSpPr/>
          <p:nvPr/>
        </p:nvSpPr>
        <p:spPr>
          <a:xfrm flipH="1">
            <a:off x="580444" y="596349"/>
            <a:ext cx="257755" cy="206099"/>
          </a:xfrm>
          <a:prstGeom prst="rightArrow">
            <a:avLst>
              <a:gd name="adj1" fmla="val 50000"/>
              <a:gd name="adj2" fmla="val 73148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C968331-6BDC-4EF6-BD34-D24E17DAB382}"/>
              </a:ext>
            </a:extLst>
          </p:cNvPr>
          <p:cNvGrpSpPr/>
          <p:nvPr/>
        </p:nvGrpSpPr>
        <p:grpSpPr>
          <a:xfrm>
            <a:off x="11593737" y="6457890"/>
            <a:ext cx="678993" cy="400110"/>
            <a:chOff x="10627762" y="-30288"/>
            <a:chExt cx="597159" cy="40011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846F5E4-F54B-48E4-884D-8B11C27E605D}"/>
                </a:ext>
              </a:extLst>
            </p:cNvPr>
            <p:cNvSpPr/>
            <p:nvPr/>
          </p:nvSpPr>
          <p:spPr>
            <a:xfrm>
              <a:off x="10675841" y="11905"/>
              <a:ext cx="464911" cy="33813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A05602-C5D7-4549-9695-4E18B65B363A}"/>
                </a:ext>
              </a:extLst>
            </p:cNvPr>
            <p:cNvSpPr txBox="1"/>
            <p:nvPr/>
          </p:nvSpPr>
          <p:spPr>
            <a:xfrm>
              <a:off x="10627762" y="-30288"/>
              <a:ext cx="5971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2">
                      <a:lumMod val="50000"/>
                    </a:schemeClr>
                  </a:solidFill>
                </a:rPr>
                <a:t>L I N K</a:t>
              </a:r>
              <a:endParaRPr lang="ko-KR" altLang="en-US" sz="1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화살표: 오른쪽 20">
              <a:hlinkClick r:id="" action="ppaction://noaction"/>
              <a:extLst>
                <a:ext uri="{FF2B5EF4-FFF2-40B4-BE49-F238E27FC236}">
                  <a16:creationId xmlns:a16="http://schemas.microsoft.com/office/drawing/2014/main" id="{B386215C-A1C0-4471-8A61-6BCBE3FCC914}"/>
                </a:ext>
              </a:extLst>
            </p:cNvPr>
            <p:cNvSpPr/>
            <p:nvPr/>
          </p:nvSpPr>
          <p:spPr>
            <a:xfrm flipH="1">
              <a:off x="10773860" y="150995"/>
              <a:ext cx="251325" cy="187144"/>
            </a:xfrm>
            <a:prstGeom prst="rightArrow">
              <a:avLst>
                <a:gd name="adj1" fmla="val 50000"/>
                <a:gd name="adj2" fmla="val 73148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Picture 2" descr="보안 아이콘 이미지 검색결과">
            <a:extLst>
              <a:ext uri="{FF2B5EF4-FFF2-40B4-BE49-F238E27FC236}">
                <a16:creationId xmlns:a16="http://schemas.microsoft.com/office/drawing/2014/main" id="{1468F5E4-2EBF-4951-ADA0-008B17406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4" t="12467" r="11967" b="12532"/>
          <a:stretch/>
        </p:blipFill>
        <p:spPr bwMode="auto">
          <a:xfrm>
            <a:off x="662681" y="3412409"/>
            <a:ext cx="565945" cy="5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463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2167</Words>
  <Application>Microsoft Office PowerPoint</Application>
  <PresentationFormat>와이드스크린</PresentationFormat>
  <Paragraphs>516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함초롬바탕</vt:lpstr>
      <vt:lpstr>Arial</vt:lpstr>
      <vt:lpstr>Office 테마</vt:lpstr>
      <vt:lpstr>국방 사이버 보안</vt:lpstr>
      <vt:lpstr>/Training/Unit/Net/1  1. NIS(+) 서비스 제한</vt:lpstr>
      <vt:lpstr>PowerPoint 프레젠테이션</vt:lpstr>
      <vt:lpstr>PowerPoint 프레젠테이션</vt:lpstr>
      <vt:lpstr>PowerPoint 프레젠테이션</vt:lpstr>
      <vt:lpstr>/Training/Unit/Net/13  13. DDOS – Ping of Death</vt:lpstr>
      <vt:lpstr>PowerPoint 프레젠테이션</vt:lpstr>
      <vt:lpstr>PowerPoint 프레젠테이션</vt:lpstr>
      <vt:lpstr>/Training/Unit/Net/13  13. DDOS – Ping of Death</vt:lpstr>
      <vt:lpstr>PowerPoint 프레젠테이션</vt:lpstr>
      <vt:lpstr>PowerPoint 프레젠테이션</vt:lpstr>
      <vt:lpstr>PowerPoint 프레젠테이션</vt:lpstr>
      <vt:lpstr>/Theory/T32   DNS 증폭 공격(DNS Amplification)</vt:lpstr>
      <vt:lpstr>/Theory/T32   DNS 재귀 쿼리</vt:lpstr>
      <vt:lpstr>/Theory/T32   DNS 재귀 쿼리</vt:lpstr>
      <vt:lpstr>/Theory/T32   DNS 재귀 쿼리</vt:lpstr>
      <vt:lpstr>/Theory/T32   DNS 재귀 쿼리</vt:lpstr>
      <vt:lpstr>/Theory/T32   DNS 쿼리의 타입</vt:lpstr>
      <vt:lpstr>/Theory/T32   DNS 쿼리의 타입</vt:lpstr>
      <vt:lpstr>/Theory/T32   DNS 증폭 공격(DNS Amplification)</vt:lpstr>
      <vt:lpstr>/Theory/T32   DNS 증폭 공격(DNS Amplification)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/Training/Unit/Net/14  14. DDOS – DNS Amplification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  <vt:lpstr>PowerPoint 프레젠테이션</vt:lpstr>
      <vt:lpstr>/Training/Unit/Net/15  15. DDOS - Slowloris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 사이버 보안</dc:title>
  <dc:creator>도우</dc:creator>
  <cp:lastModifiedBy>도우</cp:lastModifiedBy>
  <cp:revision>14</cp:revision>
  <dcterms:created xsi:type="dcterms:W3CDTF">2022-02-20T11:27:45Z</dcterms:created>
  <dcterms:modified xsi:type="dcterms:W3CDTF">2022-02-20T11:48:12Z</dcterms:modified>
</cp:coreProperties>
</file>